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86" d="100"/>
          <a:sy n="86" d="100"/>
        </p:scale>
        <p:origin x="-9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1572768"/>
            <a:ext cx="4910328" cy="2130552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3711388"/>
            <a:ext cx="4910328" cy="88696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E26BD-E9DE-B943-AB59-9AA3506DD6E9}" type="datetimeFigureOut">
              <a:rPr lang="it-IT" smtClean="0"/>
              <a:t>10/20/15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F0EE-7806-2F46-9BCE-0D445CC7BB0B}" type="slidenum">
              <a:rPr lang="it-IT" smtClean="0"/>
              <a:t>‹#›</a:t>
            </a:fld>
            <a:endParaRPr lang="it-IT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121024" y="85165"/>
            <a:ext cx="4433047" cy="4433047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79294" y="112058"/>
            <a:ext cx="4201255" cy="4201255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5" name="Oval 34"/>
          <p:cNvSpPr/>
          <p:nvPr/>
        </p:nvSpPr>
        <p:spPr>
          <a:xfrm>
            <a:off x="264460" y="138952"/>
            <a:ext cx="3988777" cy="4056383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7" name="Oval 36"/>
          <p:cNvSpPr/>
          <p:nvPr/>
        </p:nvSpPr>
        <p:spPr>
          <a:xfrm>
            <a:off x="264460" y="138953"/>
            <a:ext cx="3897026" cy="3897026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127000" dist="63500" dir="162000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1178859"/>
            <a:ext cx="9144000" cy="45291"/>
            <a:chOff x="0" y="1613647"/>
            <a:chExt cx="9144000" cy="45291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0" y="5715000"/>
            <a:ext cx="9144000" cy="45291"/>
            <a:chOff x="0" y="1613647"/>
            <a:chExt cx="9144000" cy="45291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581400" cy="1252538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95600"/>
            <a:ext cx="3581400" cy="2438400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E26BD-E9DE-B943-AB59-9AA3506DD6E9}" type="datetimeFigureOut">
              <a:rPr lang="it-IT" smtClean="0"/>
              <a:t>10/20/15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F0EE-7806-2F46-9BCE-0D445CC7BB0B}" type="slidenum">
              <a:rPr lang="it-IT" smtClean="0"/>
              <a:t>‹#›</a:t>
            </a:fld>
            <a:endParaRPr lang="it-IT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85131" y="1116106"/>
            <a:ext cx="4724400" cy="4724400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3386" y="1148001"/>
            <a:ext cx="4434840" cy="4434987"/>
          </a:xfrm>
          <a:prstGeom prst="ellipse">
            <a:avLst/>
          </a:prstGeom>
          <a:effectLst>
            <a:innerShdw blurRad="63500" dist="50800" dir="18900000">
              <a:prstClr val="black">
                <a:alpha val="30000"/>
              </a:prstClr>
            </a:inn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1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E26BD-E9DE-B943-AB59-9AA3506DD6E9}" type="datetimeFigureOut">
              <a:rPr lang="it-IT" smtClean="0"/>
              <a:t>10/20/15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F0EE-7806-2F46-9BCE-0D445CC7BB0B}" type="slidenum">
              <a:rPr lang="it-IT" smtClean="0"/>
              <a:t>‹#›</a:t>
            </a:fld>
            <a:endParaRPr lang="it-IT"/>
          </a:p>
        </p:txBody>
      </p:sp>
      <p:grpSp>
        <p:nvGrpSpPr>
          <p:cNvPr id="7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6500" y="609600"/>
            <a:ext cx="1587500" cy="5516563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629400" cy="5516563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6499" y="6356350"/>
            <a:ext cx="1148229" cy="365125"/>
          </a:xfrm>
        </p:spPr>
        <p:txBody>
          <a:bodyPr/>
          <a:lstStyle/>
          <a:p>
            <a:fld id="{451E26BD-E9DE-B943-AB59-9AA3506DD6E9}" type="datetimeFigureOut">
              <a:rPr lang="it-IT" smtClean="0"/>
              <a:t>10/20/15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F0EE-7806-2F46-9BCE-0D445CC7BB0B}" type="slidenum">
              <a:rPr lang="it-IT" smtClean="0"/>
              <a:t>‹#›</a:t>
            </a:fld>
            <a:endParaRPr lang="it-IT"/>
          </a:p>
        </p:txBody>
      </p:sp>
      <p:grpSp>
        <p:nvGrpSpPr>
          <p:cNvPr id="7" name="Group 6"/>
          <p:cNvGrpSpPr/>
          <p:nvPr/>
        </p:nvGrpSpPr>
        <p:grpSpPr>
          <a:xfrm rot="5400000">
            <a:off x="4065260" y="3406355"/>
            <a:ext cx="6858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E26BD-E9DE-B943-AB59-9AA3506DD6E9}" type="datetimeFigureOut">
              <a:rPr lang="it-IT" smtClean="0"/>
              <a:t>10/20/15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F0EE-7806-2F46-9BCE-0D445CC7BB0B}" type="slidenum">
              <a:rPr lang="it-IT" smtClean="0"/>
              <a:t>‹#›</a:t>
            </a:fld>
            <a:endParaRPr lang="it-IT"/>
          </a:p>
        </p:txBody>
      </p:sp>
      <p:grpSp>
        <p:nvGrpSpPr>
          <p:cNvPr id="7" name="Group 10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5376" y="1573306"/>
            <a:ext cx="3653117" cy="2133600"/>
          </a:xfrm>
        </p:spPr>
        <p:txBody>
          <a:bodyPr anchor="b" anchorCtr="0"/>
          <a:lstStyle>
            <a:lvl1pPr algn="r">
              <a:defRPr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5376" y="3998259"/>
            <a:ext cx="3653117" cy="883024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E26BD-E9DE-B943-AB59-9AA3506DD6E9}" type="datetimeFigureOut">
              <a:rPr lang="it-IT" smtClean="0"/>
              <a:t>10/20/15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>
              <a:defRPr/>
            </a:lvl1pPr>
          </a:lstStyle>
          <a:p>
            <a:endParaRPr lang="it-IT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134471" y="685800"/>
            <a:ext cx="5268049" cy="526804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Oval 16"/>
          <p:cNvSpPr/>
          <p:nvPr/>
        </p:nvSpPr>
        <p:spPr>
          <a:xfrm>
            <a:off x="229676" y="712694"/>
            <a:ext cx="4983480" cy="4983480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241232" y="716992"/>
            <a:ext cx="4906459" cy="4852935"/>
          </a:xfrm>
          <a:prstGeom prst="ellipse">
            <a:avLst/>
          </a:prstGeom>
          <a:effectLst>
            <a:innerShdw blurRad="63500" dist="50800" dir="16200000">
              <a:prstClr val="black">
                <a:alpha val="30000"/>
              </a:prstClr>
            </a:innerShdw>
          </a:effectLst>
        </p:spPr>
        <p:txBody>
          <a:bodyPr>
            <a:normAutofit/>
          </a:bodyPr>
          <a:lstStyle>
            <a:lvl1pPr algn="r">
              <a:buNone/>
              <a:defRPr sz="1800"/>
            </a:lvl1pPr>
          </a:lstStyle>
          <a:p>
            <a:r>
              <a:rPr lang="it-IT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8013" cy="1362075"/>
          </a:xfrm>
        </p:spPr>
        <p:txBody>
          <a:bodyPr anchor="b" anchorCtr="0">
            <a:normAutofit/>
          </a:bodyPr>
          <a:lstStyle>
            <a:lvl1pPr algn="ctr">
              <a:defRPr sz="4800" b="1" cap="none" baseline="0"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29013"/>
            <a:ext cx="8228013" cy="1347787"/>
          </a:xfrm>
        </p:spPr>
        <p:txBody>
          <a:bodyPr anchor="t" anchorCtr="0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E26BD-E9DE-B943-AB59-9AA3506DD6E9}" type="datetimeFigureOut">
              <a:rPr lang="it-IT" smtClean="0"/>
              <a:t>10/20/15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F0EE-7806-2F46-9BCE-0D445CC7BB0B}" type="slidenum">
              <a:rPr lang="it-IT" smtClean="0"/>
              <a:t>‹#›</a:t>
            </a:fld>
            <a:endParaRPr lang="it-IT"/>
          </a:p>
        </p:txBody>
      </p:sp>
      <p:grpSp>
        <p:nvGrpSpPr>
          <p:cNvPr id="7" name="Group 7"/>
          <p:cNvGrpSpPr/>
          <p:nvPr/>
        </p:nvGrpSpPr>
        <p:grpSpPr>
          <a:xfrm>
            <a:off x="0" y="1447800"/>
            <a:ext cx="9144000" cy="45291"/>
            <a:chOff x="0" y="1613647"/>
            <a:chExt cx="9144000" cy="45291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0"/>
          <p:cNvGrpSpPr/>
          <p:nvPr/>
        </p:nvGrpSpPr>
        <p:grpSpPr>
          <a:xfrm>
            <a:off x="0" y="4939553"/>
            <a:ext cx="9144000" cy="45291"/>
            <a:chOff x="0" y="1613647"/>
            <a:chExt cx="9144000" cy="45291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E26BD-E9DE-B943-AB59-9AA3506DD6E9}" type="datetimeFigureOut">
              <a:rPr lang="it-IT" smtClean="0"/>
              <a:t>10/20/15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F0EE-7806-2F46-9BCE-0D445CC7BB0B}" type="slidenum">
              <a:rPr lang="it-IT" smtClean="0"/>
              <a:t>‹#›</a:t>
            </a:fld>
            <a:endParaRPr lang="it-IT"/>
          </a:p>
        </p:txBody>
      </p:sp>
      <p:grpSp>
        <p:nvGrpSpPr>
          <p:cNvPr id="8" name="Group 1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E26BD-E9DE-B943-AB59-9AA3506DD6E9}" type="datetimeFigureOut">
              <a:rPr lang="it-IT" smtClean="0"/>
              <a:t>10/20/15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F0EE-7806-2F46-9BCE-0D445CC7BB0B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E26BD-E9DE-B943-AB59-9AA3506DD6E9}" type="datetimeFigureOut">
              <a:rPr lang="it-IT" smtClean="0"/>
              <a:t>10/20/15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F0EE-7806-2F46-9BCE-0D445CC7BB0B}" type="slidenum">
              <a:rPr lang="it-IT" smtClean="0"/>
              <a:t>‹#›</a:t>
            </a:fld>
            <a:endParaRPr lang="it-IT"/>
          </a:p>
        </p:txBody>
      </p:sp>
      <p:grpSp>
        <p:nvGrpSpPr>
          <p:cNvPr id="6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E26BD-E9DE-B943-AB59-9AA3506DD6E9}" type="datetimeFigureOut">
              <a:rPr lang="it-IT" smtClean="0"/>
              <a:t>10/20/15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F0EE-7806-2F46-9BCE-0D445CC7BB0B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58906"/>
            <a:ext cx="3602039" cy="116205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3388" y="273051"/>
            <a:ext cx="4206240" cy="57785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905001"/>
            <a:ext cx="3602039" cy="3733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E26BD-E9DE-B943-AB59-9AA3506DD6E9}" type="datetimeFigureOut">
              <a:rPr lang="it-IT" smtClean="0"/>
              <a:t>10/20/15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6F0EE-7806-2F46-9BCE-0D445CC7BB0B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1"/>
            <a:ext cx="8229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112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E26BD-E9DE-B943-AB59-9AA3506DD6E9}" type="datetimeFigureOut">
              <a:rPr lang="it-IT" smtClean="0"/>
              <a:t>10/20/15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6F0EE-7806-2F46-9BCE-0D445CC7BB0B}" type="slidenum">
              <a:rPr lang="it-IT" smtClean="0"/>
              <a:t>‹#›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4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22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0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df"/><Relationship Id="rId3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CLIL HISTORY</a:t>
            </a:r>
            <a:br>
              <a:rPr lang="it-IT" sz="3600" dirty="0" smtClean="0"/>
            </a:br>
            <a:r>
              <a:rPr lang="it-IT" sz="3600" dirty="0" smtClean="0"/>
              <a:t>THE TWENTIETH CENTURY</a:t>
            </a:r>
            <a:endParaRPr lang="it-IT" sz="3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Prof.ssa Magnani &amp;</a:t>
            </a:r>
          </a:p>
          <a:p>
            <a:r>
              <a:rPr lang="it-IT" dirty="0" smtClean="0"/>
              <a:t> Prof. Masè</a:t>
            </a:r>
            <a:endParaRPr lang="it-IT" dirty="0"/>
          </a:p>
        </p:txBody>
      </p:sp>
      <p:pic>
        <p:nvPicPr>
          <p:cNvPr id="7" name="Picture Placeholder 6" descr="j0186106.pict"/>
          <p:cNvPicPr>
            <a:picLocks noGrp="1" noChangeAspect="1"/>
          </p:cNvPicPr>
          <p:nvPr>
            <p:ph type="pic" sz="quarter" idx="13"/>
          </p:nvPr>
        </p:nvPicPr>
        <mc:AlternateContent>
          <mc:Choice xmlns:ma="http://schemas.microsoft.com/office/mac/drawingml/2008/main" Requires="ma">
            <p:blipFill>
              <a:blip r:embed="rId2"/>
              <a:srcRect t="2610" b="2610"/>
              <a:stretch>
                <a:fillRect/>
              </a:stretch>
            </p:blipFill>
          </mc:Choice>
          <mc:Fallback>
            <p:blipFill>
              <a:blip r:embed="rId3"/>
              <a:srcRect t="2610" b="2610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MODULO </a:t>
            </a:r>
            <a:r>
              <a:rPr lang="it-IT" dirty="0" err="1" smtClean="0"/>
              <a:t>5</a:t>
            </a:r>
            <a:r>
              <a:rPr lang="it-IT" dirty="0" smtClean="0"/>
              <a:t> POST- IMPERIALISM: THE CASE OF INDIA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MAHATMA GHANDY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MODULE </a:t>
            </a:r>
            <a:r>
              <a:rPr lang="it-IT" dirty="0" err="1" smtClean="0"/>
              <a:t>6</a:t>
            </a:r>
            <a:r>
              <a:rPr lang="it-IT" dirty="0" smtClean="0"/>
              <a:t> THE COLD WAR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FROM THE AMERICAN POINT OF VIEW</a:t>
            </a:r>
          </a:p>
          <a:p>
            <a:r>
              <a:rPr lang="it-IT" dirty="0" smtClean="0"/>
              <a:t>THE CIVIL RIGHTS MOVEMENT</a:t>
            </a:r>
          </a:p>
          <a:p>
            <a:r>
              <a:rPr lang="it-IT" dirty="0" smtClean="0"/>
              <a:t>THE VIETNAM WAR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MODULE </a:t>
            </a:r>
            <a:r>
              <a:rPr lang="it-IT" dirty="0" err="1" smtClean="0"/>
              <a:t>7</a:t>
            </a:r>
            <a:r>
              <a:rPr lang="it-IT" dirty="0" smtClean="0"/>
              <a:t> EDUCATION &amp; WOMEN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WOMEN ‘</a:t>
            </a:r>
            <a:r>
              <a:rPr lang="it-IT" dirty="0" err="1" smtClean="0"/>
              <a:t>S</a:t>
            </a:r>
            <a:r>
              <a:rPr lang="it-IT" dirty="0" smtClean="0"/>
              <a:t> RIGHTS</a:t>
            </a:r>
          </a:p>
          <a:p>
            <a:r>
              <a:rPr lang="it-IT" dirty="0" smtClean="0"/>
              <a:t>WOMEN’</a:t>
            </a:r>
            <a:r>
              <a:rPr lang="it-IT" dirty="0" err="1" smtClean="0"/>
              <a:t>S</a:t>
            </a:r>
            <a:r>
              <a:rPr lang="it-IT" dirty="0" smtClean="0"/>
              <a:t> DUTIES</a:t>
            </a:r>
          </a:p>
          <a:p>
            <a:r>
              <a:rPr lang="it-IT" dirty="0" smtClean="0"/>
              <a:t>YOUTH AND EDUCATION UNDER TOTALITARIAN REGIMES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IT IS A CHALLENGE: IT’</a:t>
            </a:r>
            <a:r>
              <a:rPr lang="it-IT" dirty="0" err="1" smtClean="0"/>
              <a:t>S</a:t>
            </a:r>
            <a:r>
              <a:rPr lang="it-IT" dirty="0" smtClean="0"/>
              <a:t> UP TO YOU!!!</a:t>
            </a:r>
            <a:endParaRPr lang="it-IT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43200" y="2816352"/>
            <a:ext cx="3657600" cy="244449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WHAT DOES CLIL MEAN?</a:t>
            </a:r>
            <a:endParaRPr lang="it-IT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IT STANDS FOR CONTENT AND LANGUAGE INTEGRATED LEARNING</a:t>
            </a:r>
          </a:p>
          <a:p>
            <a:r>
              <a:rPr lang="it-IT" dirty="0" smtClean="0"/>
              <a:t>THIS IS WHERE STUDENTS STUDY A SUBJECT THROUGH A LANGUAGE  THAT IS NOT THEIR OWN MOTHER TONGUE</a:t>
            </a:r>
          </a:p>
          <a:p>
            <a:r>
              <a:rPr lang="it-IT" dirty="0" smtClean="0"/>
              <a:t>AND SO WHAT DOES IT MEAN???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WHAT IS IT?</a:t>
            </a:r>
            <a:endParaRPr lang="it-IT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43200" y="2825496"/>
            <a:ext cx="3657600" cy="242620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4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IT MEANS </a:t>
            </a:r>
            <a:r>
              <a:rPr lang="it-IT" dirty="0" err="1" smtClean="0"/>
              <a:t>…</a:t>
            </a:r>
            <a:endParaRPr lang="it-IT" dirty="0" smtClean="0"/>
          </a:p>
          <a:p>
            <a:r>
              <a:rPr lang="it-IT" dirty="0" smtClean="0"/>
              <a:t>YOU WILL BE LEARNING ABOUT HISTORY THROUGH </a:t>
            </a:r>
            <a:r>
              <a:rPr lang="it-IT" dirty="0" err="1" smtClean="0"/>
              <a:t>ENGLISH…</a:t>
            </a:r>
            <a:endParaRPr lang="it-IT" dirty="0" smtClean="0"/>
          </a:p>
          <a:p>
            <a:r>
              <a:rPr lang="it-IT" dirty="0" smtClean="0"/>
              <a:t>IT IS AMAZING, ISN’</a:t>
            </a:r>
            <a:r>
              <a:rPr lang="it-IT" dirty="0" err="1" smtClean="0"/>
              <a:t>T</a:t>
            </a:r>
            <a:r>
              <a:rPr lang="it-IT" dirty="0" smtClean="0"/>
              <a:t> IT?</a:t>
            </a:r>
          </a:p>
          <a:p>
            <a:r>
              <a:rPr lang="it-IT" dirty="0" smtClean="0"/>
              <a:t>GOOD LUCK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OUR THREE </a:t>
            </a:r>
            <a:r>
              <a:rPr lang="it-IT" dirty="0" err="1" smtClean="0"/>
              <a:t>D.D.D.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it-IT" sz="2800" dirty="0" smtClean="0"/>
              <a:t>DISCUSS</a:t>
            </a:r>
          </a:p>
          <a:p>
            <a:r>
              <a:rPr lang="it-IT" sz="2800" dirty="0" smtClean="0"/>
              <a:t>DEVELOP YOUR LINGUISTIC AND COMMUNICATIVE COMPETENCIES </a:t>
            </a:r>
          </a:p>
          <a:p>
            <a:r>
              <a:rPr lang="it-IT" sz="2800" dirty="0" smtClean="0"/>
              <a:t>DO YOUR BEST.. YOU CAN MAKE IT!!</a:t>
            </a:r>
            <a:endParaRPr lang="it-IT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91881" y="2828131"/>
            <a:ext cx="3657600" cy="24384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MODULE </a:t>
            </a:r>
            <a:r>
              <a:rPr lang="it-IT" dirty="0" err="1" smtClean="0"/>
              <a:t>1</a:t>
            </a:r>
            <a:r>
              <a:rPr lang="it-IT" dirty="0" smtClean="0"/>
              <a:t>: SOCIETY IN THE EARLY 1900S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THE EMERGENCE OF MASS SOCIETY</a:t>
            </a:r>
          </a:p>
          <a:p>
            <a:r>
              <a:rPr lang="it-IT" sz="2800" dirty="0" smtClean="0"/>
              <a:t>THE BEAUTIFUL ERA “BELLE EPOQUE”</a:t>
            </a:r>
          </a:p>
          <a:p>
            <a:r>
              <a:rPr lang="it-IT" sz="2800" dirty="0" smtClean="0"/>
              <a:t>THE “SUFFRAGETTE MOVEMENT”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91881" y="2825083"/>
            <a:ext cx="3657600" cy="244449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MODULE </a:t>
            </a:r>
            <a:r>
              <a:rPr lang="it-IT" dirty="0" err="1" smtClean="0"/>
              <a:t>2</a:t>
            </a:r>
            <a:r>
              <a:rPr lang="it-IT" dirty="0" smtClean="0"/>
              <a:t>: THE FIRST WORLD WAR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DEFINING THE IDEA OF NATION</a:t>
            </a:r>
          </a:p>
          <a:p>
            <a:r>
              <a:rPr lang="it-IT" dirty="0" smtClean="0"/>
              <a:t>NATIONALISM:  CONTEMPORARY TRENDS</a:t>
            </a:r>
          </a:p>
          <a:p>
            <a:r>
              <a:rPr lang="it-IT" dirty="0" smtClean="0"/>
              <a:t>EVERYDAY LIFE DURING THE FIRST WORLD WAR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MODULE </a:t>
            </a:r>
            <a:r>
              <a:rPr lang="it-IT" dirty="0" err="1" smtClean="0"/>
              <a:t>3</a:t>
            </a:r>
            <a:r>
              <a:rPr lang="it-IT" dirty="0" smtClean="0"/>
              <a:t>: BETWEEN THE TWO WORLD WARS 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THE JAZZ AGE: 1921 -1929</a:t>
            </a:r>
          </a:p>
          <a:p>
            <a:r>
              <a:rPr lang="it-IT" dirty="0" smtClean="0"/>
              <a:t>THE GREAT DEPRESSION IN THE USA</a:t>
            </a:r>
          </a:p>
          <a:p>
            <a:r>
              <a:rPr lang="it-IT" dirty="0" smtClean="0"/>
              <a:t>LIFE DURING THE GREAT DEPRESSION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MODULE </a:t>
            </a:r>
            <a:r>
              <a:rPr lang="it-IT" dirty="0" err="1" smtClean="0"/>
              <a:t>4</a:t>
            </a:r>
            <a:r>
              <a:rPr lang="it-IT" dirty="0" smtClean="0"/>
              <a:t>: THE SECOND WORLD WAR 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LIFE IN THE UK DURING THE WAR</a:t>
            </a:r>
          </a:p>
          <a:p>
            <a:r>
              <a:rPr lang="it-IT" dirty="0" smtClean="0"/>
              <a:t>THE HOLOCAUST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Focus">
  <a:themeElements>
    <a:clrScheme name="Focus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Focus">
      <a:majorFont>
        <a:latin typeface="Corbel"/>
        <a:ea typeface=""/>
        <a:cs typeface=""/>
        <a:font script="Jpan" typeface="ＭＳ ゴシック"/>
      </a:majorFont>
      <a:minorFont>
        <a:latin typeface="Corbel"/>
        <a:ea typeface=""/>
        <a:cs typeface=""/>
        <a:font script="Jpan" typeface="ＭＳ ゴシック"/>
      </a:minorFont>
    </a:fontScheme>
    <a:fmtScheme name="Focus">
      <a:fillStyleLst>
        <a:solidFill>
          <a:schemeClr val="phClr"/>
        </a:solidFill>
        <a:solidFill>
          <a:schemeClr val="phClr"/>
        </a:solidFill>
        <a:solidFill>
          <a:schemeClr val="phClr">
            <a:satMod val="150000"/>
          </a:schemeClr>
        </a:soli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101600" dist="63500" dir="42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glow rad="101600">
              <a:schemeClr val="lt1"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soft" dir="r">
              <a:rot lat="0" lon="0" rev="5400000"/>
            </a:lightRig>
          </a:scene3d>
          <a:sp3d prstMaterial="softmetal">
            <a:bevelT w="31750" h="63500"/>
          </a:sp3d>
        </a:effectStyle>
      </a:effectStyleLst>
      <a:bgFillStyleLst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Focus.thmx</Template>
  <TotalTime>43</TotalTime>
  <Words>248</Words>
  <Application>Microsoft Macintosh PowerPoint</Application>
  <PresentationFormat>On-screen Show (4:3)</PresentationFormat>
  <Paragraphs>42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Focus</vt:lpstr>
      <vt:lpstr>CLIL HISTORY THE TWENTIETH CENTURY</vt:lpstr>
      <vt:lpstr>WHAT DOES CLIL MEAN?</vt:lpstr>
      <vt:lpstr>WHAT IS IT?</vt:lpstr>
      <vt:lpstr>Slide 4</vt:lpstr>
      <vt:lpstr>OUR THREE D.D.D.</vt:lpstr>
      <vt:lpstr>MODULE 1: SOCIETY IN THE EARLY 1900S</vt:lpstr>
      <vt:lpstr>MODULE 2: THE FIRST WORLD WAR</vt:lpstr>
      <vt:lpstr>MODULE 3: BETWEEN THE TWO WORLD WARS </vt:lpstr>
      <vt:lpstr>MODULE 4: THE SECOND WORLD WAR </vt:lpstr>
      <vt:lpstr>MODULO 5 POST- IMPERIALISM: THE CASE OF INDIA</vt:lpstr>
      <vt:lpstr>MODULE 6 THE COLD WAR</vt:lpstr>
      <vt:lpstr>MODULE 7 EDUCATION &amp; WOMEN</vt:lpstr>
      <vt:lpstr>IT IS A CHALLENGE: IT’S UP TO YOU!!!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CLIL HISTORY THE TWENTIETH CENTURY</dc:title>
  <dc:creator>Nicola Masè</dc:creator>
  <cp:lastModifiedBy>Nicola Masè</cp:lastModifiedBy>
  <cp:revision>6</cp:revision>
  <dcterms:created xsi:type="dcterms:W3CDTF">2015-10-19T22:30:03Z</dcterms:created>
  <dcterms:modified xsi:type="dcterms:W3CDTF">2015-10-19T23:13:45Z</dcterms:modified>
</cp:coreProperties>
</file>