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DFC1-5C49-4429-AC06-28FC4F317F02}" type="datetimeFigureOut">
              <a:rPr lang="it-IT" smtClean="0"/>
              <a:pPr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D5FAA-4B43-46AA-9462-A4BE72B2B04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70343" y="2636912"/>
            <a:ext cx="59447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990033"/>
                </a:solidFill>
                <a:latin typeface="Calibri" pitchFamily="34" charset="0"/>
              </a:rPr>
              <a:t>Il curriculum vitae</a:t>
            </a:r>
            <a:endParaRPr lang="it-IT" sz="6000" b="1" dirty="0">
              <a:solidFill>
                <a:srgbClr val="990033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586042" y="1125538"/>
            <a:ext cx="19732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E gli hobby?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419872" y="1988840"/>
            <a:ext cx="474972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Giocano un ruolo fondamentale, soprattutto se non hai esperienze lavorative.</a:t>
            </a:r>
          </a:p>
          <a:p>
            <a:pPr algn="just">
              <a:spcBef>
                <a:spcPct val="20000"/>
              </a:spcBef>
              <a:defRPr/>
            </a:pPr>
            <a:endParaRPr lang="it-IT" sz="2000" dirty="0" smtClean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D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evi sceglierli 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per trasmettere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determinazione, dinamicità, affidabilità e motivazione all’apprendimento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.</a:t>
            </a:r>
          </a:p>
          <a:p>
            <a:pPr algn="just">
              <a:spcBef>
                <a:spcPct val="20000"/>
              </a:spcBef>
              <a:defRPr/>
            </a:pPr>
            <a:endParaRPr lang="it-IT" sz="2000" dirty="0" smtClean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Per questo è necessario che tu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non</a:t>
            </a:r>
            <a:r>
              <a:rPr lang="it-IT" sz="2000" b="1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sia generico: specifica, fornisci esempi e dettagli, incuriosisci.</a:t>
            </a:r>
          </a:p>
          <a:p>
            <a:pPr algn="just">
              <a:spcBef>
                <a:spcPct val="20000"/>
              </a:spcBef>
              <a:defRPr/>
            </a:pPr>
            <a:endParaRPr lang="it-IT" sz="2000" dirty="0" smtClean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990033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b="1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23753"/>
            <a:ext cx="2656256" cy="26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067060" y="1125538"/>
            <a:ext cx="30171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Fotografia: sì o no?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71600" y="1772816"/>
            <a:ext cx="719799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Se è espressamente richiesta, inseriscila; altrimenti valuta.</a:t>
            </a:r>
          </a:p>
          <a:p>
            <a:pPr algn="just">
              <a:spcBef>
                <a:spcPct val="20000"/>
              </a:spcBef>
              <a:defRPr/>
            </a:pPr>
            <a:endParaRPr lang="it-IT" sz="2000" dirty="0" smtClean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990033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b="1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95536" y="2492896"/>
            <a:ext cx="4248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990033"/>
                </a:solidFill>
              </a:rPr>
              <a:t>Tipi di foto da evitare assolutamente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</a:rPr>
              <a:t>foto insieme con gli amici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</a:rPr>
              <a:t>foto sfuocate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</a:rPr>
              <a:t>foto dove non sei il soggetto principale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</a:rPr>
              <a:t>foto di scarsa </a:t>
            </a:r>
            <a:r>
              <a:rPr lang="it-IT" sz="2000" dirty="0" smtClean="0">
                <a:solidFill>
                  <a:srgbClr val="4C4C4C"/>
                </a:solidFill>
              </a:rPr>
              <a:t>qualità</a:t>
            </a:r>
            <a:endParaRPr lang="it-IT" sz="2000" dirty="0" smtClean="0">
              <a:solidFill>
                <a:srgbClr val="4C4C4C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283968" y="436510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990033"/>
                </a:solidFill>
              </a:rPr>
              <a:t>Quindi che tipo di foto inviare?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</a:rPr>
              <a:t>primo piano/figura intera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</a:rPr>
              <a:t>foto dove sei il soggetto principale o meglio ancora l'unico soggetto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</a:rPr>
              <a:t>foto di buona qualità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</a:rPr>
              <a:t>una fototessera recente se di buona qualità</a:t>
            </a:r>
            <a:endParaRPr lang="it-IT" sz="2000" dirty="0">
              <a:solidFill>
                <a:srgbClr val="4C4C4C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3181">
            <a:off x="5868144" y="2276872"/>
            <a:ext cx="1799654" cy="1795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63837">
            <a:off x="1196867" y="4701008"/>
            <a:ext cx="2007363" cy="19661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666188" y="1125538"/>
            <a:ext cx="1769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10 secondi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30385" y="1772816"/>
            <a:ext cx="748603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È la media del tempo che un selezionatore riserverà al tuo curriculum</a:t>
            </a: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Dopo 10 secondi possono succedere tre cose:</a:t>
            </a:r>
          </a:p>
          <a:p>
            <a:pPr marL="457200" indent="-187325" algn="just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 è un buon curriculum, da leggere con calma</a:t>
            </a:r>
          </a:p>
          <a:p>
            <a:pPr marL="457200" indent="-187325" algn="just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 è un discreto curriculum, da tenere come riserva</a:t>
            </a:r>
          </a:p>
          <a:p>
            <a:pPr marL="457200" indent="-187325" algn="just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  da cestinare</a:t>
            </a: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67544" y="4077072"/>
            <a:ext cx="5685831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Per questo è fondamentale il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colpo d’occhio</a:t>
            </a:r>
          </a:p>
          <a:p>
            <a:pPr algn="just">
              <a:spcBef>
                <a:spcPct val="20000"/>
              </a:spcBef>
              <a:defRPr/>
            </a:pPr>
            <a:endParaRPr lang="it-IT" sz="2000" b="1" dirty="0" smtClean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Non</a:t>
            </a:r>
            <a:r>
              <a:rPr lang="it-IT" sz="2000" b="1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devi lasciare nulla la caso e creare un curriculum facile da leggere, senza intoppi, chiaro, sintetico e con tutte le informazioni.</a:t>
            </a:r>
          </a:p>
          <a:p>
            <a:pPr algn="just">
              <a:spcBef>
                <a:spcPct val="20000"/>
              </a:spcBef>
              <a:defRPr/>
            </a:pPr>
            <a:endParaRPr lang="it-IT" sz="2000" b="1" dirty="0" smtClean="0">
              <a:solidFill>
                <a:srgbClr val="4C4C4C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Ricordati che loro non sanno nulla di te, ma tu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sai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tutto di loro</a:t>
            </a: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65026">
            <a:off x="6766337" y="3133446"/>
            <a:ext cx="20097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666188" y="1125538"/>
            <a:ext cx="17426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10 consigli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27784" y="1772816"/>
            <a:ext cx="651621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  <a:ea typeface="Verdana" pitchFamily="34" charset="0"/>
                <a:cs typeface="Verdana" pitchFamily="34" charset="0"/>
              </a:rPr>
              <a:t>Non importa che strada scegli. Basta arrivare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  <a:ea typeface="Verdana" pitchFamily="34" charset="0"/>
                <a:cs typeface="Verdana" pitchFamily="34" charset="0"/>
              </a:rPr>
              <a:t>Preparati ad una crisi locale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990033"/>
                </a:solidFill>
                <a:ea typeface="Verdana" pitchFamily="34" charset="0"/>
                <a:cs typeface="Verdana" pitchFamily="34" charset="0"/>
              </a:rPr>
              <a:t>C'è gente, là fuori. Fatti riconoscere</a:t>
            </a:r>
            <a:endParaRPr lang="it-IT" sz="2000" dirty="0" smtClean="0">
              <a:solidFill>
                <a:srgbClr val="990033"/>
              </a:solidFill>
              <a:ea typeface="Verdana" pitchFamily="34" charset="0"/>
              <a:cs typeface="Verdana" pitchFamily="34" charset="0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  <a:ea typeface="Verdana" pitchFamily="34" charset="0"/>
                <a:cs typeface="Verdana" pitchFamily="34" charset="0"/>
              </a:rPr>
              <a:t>Diventa indispensabile. Se non è possibile, sii almeno utile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  <a:ea typeface="Verdana" pitchFamily="34" charset="0"/>
                <a:cs typeface="Verdana" pitchFamily="34" charset="0"/>
              </a:rPr>
              <a:t>Sii introvabile, ma raggiungibile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  <a:ea typeface="Verdana" pitchFamily="34" charset="0"/>
                <a:cs typeface="Verdana" pitchFamily="34" charset="0"/>
              </a:rPr>
              <a:t>Sii informale, ma rispettoso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  <a:ea typeface="Verdana" pitchFamily="34" charset="0"/>
                <a:cs typeface="Verdana" pitchFamily="34" charset="0"/>
              </a:rPr>
              <a:t>Sii sintetico, ma sostanzioso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  <a:ea typeface="Verdana" pitchFamily="34" charset="0"/>
                <a:cs typeface="Verdana" pitchFamily="34" charset="0"/>
              </a:rPr>
              <a:t>Sii moderno, non modaiolo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4C4C4C"/>
                </a:solidFill>
                <a:ea typeface="Verdana" pitchFamily="34" charset="0"/>
                <a:cs typeface="Verdana" pitchFamily="34" charset="0"/>
              </a:rPr>
              <a:t>Aggiornati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990033"/>
                </a:solidFill>
                <a:ea typeface="Verdana" pitchFamily="34" charset="0"/>
                <a:cs typeface="Verdana" pitchFamily="34" charset="0"/>
              </a:rPr>
              <a:t>Considerati un investimento</a:t>
            </a:r>
            <a:endParaRPr lang="it-IT" sz="2000" dirty="0" smtClean="0">
              <a:solidFill>
                <a:srgbClr val="990033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43608" y="5157192"/>
            <a:ext cx="288032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Formato elettronico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b="1" dirty="0" smtClean="0"/>
              <a:t> </a:t>
            </a:r>
            <a:r>
              <a:rPr lang="it-IT" dirty="0" smtClean="0"/>
              <a:t>dai un nome intuitivo e semplice al file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b="1" dirty="0" smtClean="0"/>
              <a:t> </a:t>
            </a:r>
            <a:r>
              <a:rPr lang="it-IT" dirty="0" smtClean="0"/>
              <a:t>usa un carattere leggibile (</a:t>
            </a:r>
            <a:r>
              <a:rPr lang="it-IT" dirty="0" err="1" smtClean="0"/>
              <a:t>Verdana</a:t>
            </a:r>
            <a:r>
              <a:rPr lang="it-IT" dirty="0" smtClean="0"/>
              <a:t>, Calibri)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148064" y="5157192"/>
            <a:ext cx="288032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Formato cartaceo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dirty="0" smtClean="0"/>
              <a:t>usa un carattere leggibile anche da stampato (</a:t>
            </a:r>
            <a:r>
              <a:rPr lang="it-IT" dirty="0" err="1" smtClean="0"/>
              <a:t>Times</a:t>
            </a:r>
            <a:r>
              <a:rPr lang="it-IT" dirty="0" smtClean="0"/>
              <a:t> New Roman)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dirty="0" smtClean="0"/>
              <a:t> usa la spaziatura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2160240" cy="218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2997298" y="1125538"/>
            <a:ext cx="3158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Domande Frequenti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7545" y="1700808"/>
            <a:ext cx="7344815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990033"/>
                </a:solidFill>
                <a:latin typeface="Calibri" pitchFamily="34" charset="0"/>
              </a:rPr>
              <a:t>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Devo per forza usare il modello europeo?</a:t>
            </a:r>
            <a:r>
              <a:rPr lang="it-IT" sz="2000" dirty="0" smtClean="0">
                <a:solidFill>
                  <a:srgbClr val="990033"/>
                </a:solidFill>
                <a:latin typeface="Calibri" pitchFamily="34" charset="0"/>
              </a:rPr>
              <a:t> </a:t>
            </a:r>
          </a:p>
          <a:p>
            <a:pPr marL="179388"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No. Se non espressamente richiesto, si possono usare formati alternativi (più gestibili)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 Quanto deve essere lungo?</a:t>
            </a:r>
          </a:p>
          <a:p>
            <a:pPr marL="179388"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Dipende. Se hai molte esperienze di lavoro legate al settore per cui ti presenti, mettile tutte. 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  Cosa faccio se non ho esperienze lavorative?</a:t>
            </a:r>
          </a:p>
          <a:p>
            <a:pPr marL="179388"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Non preoccuparti, arriveranno. Punta sulla formazione. E ricorda che anche i tirocini valgono come esperienze.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 Devo dire tutta la verità?</a:t>
            </a:r>
          </a:p>
          <a:p>
            <a:pPr marL="179388"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No! Non puoi mentire, ma puoi omettere informazioni inutili o dannose.</a:t>
            </a:r>
          </a:p>
          <a:p>
            <a:pPr marL="179388" indent="-179388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Gli errori d’ortografia penalizzano?</a:t>
            </a:r>
          </a:p>
          <a:p>
            <a:pPr marL="179388" algn="just">
              <a:spcBef>
                <a:spcPct val="20000"/>
              </a:spcBef>
              <a:defRPr/>
            </a:pPr>
            <a:r>
              <a:rPr lang="it-IT" sz="2000" b="1" dirty="0" smtClean="0">
                <a:solidFill>
                  <a:srgbClr val="4C4C4C"/>
                </a:solidFill>
                <a:latin typeface="Calibri" pitchFamily="34" charset="0"/>
              </a:rPr>
              <a:t>Sì!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Il 63% dei curriculum viene cestinato solo per gli errori d’ortografia! Riflettici! E rileggilo per bene!</a:t>
            </a:r>
            <a:endParaRPr lang="it-IT" sz="2000" b="1" dirty="0" smtClean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692696"/>
            <a:ext cx="1405461" cy="14078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2843808" y="1125538"/>
            <a:ext cx="3610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Uno sguardo d’insieme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83568" y="1700808"/>
            <a:ext cx="78488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Il tuo curriculum vitae è una breve sintesi della tua vita: personale e professionale.</a:t>
            </a: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Per questo deve contenere in modo chiaro e puntuale tutti i tuoi dati</a:t>
            </a: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971600" y="3356992"/>
            <a:ext cx="2753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990033"/>
                </a:solidFill>
                <a:latin typeface="Calibri" pitchFamily="34" charset="0"/>
              </a:rPr>
              <a:t>ELEMENTI FONDAMENTALI</a:t>
            </a:r>
            <a:endParaRPr lang="it-IT" sz="1200" b="1" dirty="0">
              <a:latin typeface="Calibri" pitchFamily="34" charset="0"/>
            </a:endParaRP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5203250" y="3356992"/>
            <a:ext cx="23759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990033"/>
                </a:solidFill>
                <a:latin typeface="Calibri" pitchFamily="34" charset="0"/>
              </a:rPr>
              <a:t>ELEMENTI FACOLTATIVI</a:t>
            </a:r>
            <a:endParaRPr lang="it-IT" sz="1200" b="1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39552" y="3861048"/>
            <a:ext cx="38164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7781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Dati anagrafici</a:t>
            </a:r>
          </a:p>
          <a:p>
            <a:pPr marL="457200" indent="-27781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Formazione e Istruzione</a:t>
            </a:r>
          </a:p>
          <a:p>
            <a:pPr marL="457200" indent="-27781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Lingue Straniere</a:t>
            </a:r>
          </a:p>
          <a:p>
            <a:pPr marL="457200" indent="-27781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Competenze informatiche</a:t>
            </a: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716016" y="3861048"/>
            <a:ext cx="34563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7781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Capacità personali</a:t>
            </a:r>
          </a:p>
          <a:p>
            <a:pPr marL="457200" indent="-27781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Interessi extraprofessionali</a:t>
            </a:r>
          </a:p>
          <a:p>
            <a:pPr marL="457200" indent="-27781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Prospettive future</a:t>
            </a:r>
          </a:p>
          <a:p>
            <a:pPr marL="457200" indent="-277813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Corsi, certificazioni, progetti</a:t>
            </a: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403648" y="5885656"/>
            <a:ext cx="6696744" cy="9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Salvo i dati anagrafici, che vanno posti a inizio curriculum, gli altri elementi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non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hanno un ordine obbligatorio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586042" y="1125538"/>
            <a:ext cx="20660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Nella pratica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27784" y="2609528"/>
            <a:ext cx="604867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s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ostituisci 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il dato all’informazione</a:t>
            </a:r>
          </a:p>
          <a:p>
            <a:pPr marL="179388" indent="-179388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inserisci un numero di telefono valido e su cui sei rintracciabile</a:t>
            </a:r>
          </a:p>
          <a:p>
            <a:pPr marL="179388" indent="-179388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usa un indirizzo e-mail funzionante, controllato spesso e professionale; se non ce l’hai, </a:t>
            </a:r>
            <a:r>
              <a:rPr lang="it-IT" sz="2000" dirty="0" err="1" smtClean="0">
                <a:solidFill>
                  <a:srgbClr val="4C4C4C"/>
                </a:solidFill>
                <a:latin typeface="Calibri" pitchFamily="34" charset="0"/>
              </a:rPr>
              <a:t>crealo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! </a:t>
            </a:r>
          </a:p>
          <a:p>
            <a:pPr marL="179388" indent="-179388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b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log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, siti e social network: attenzione! Bisogna valutare volta per volta. Se il rimando multimediale è neutro o pertinente al tuo lavoro, perfetto! Altrimenti, meglio evitare.  Se non vuoi rischiare, ma nemmeno sembrare chiuso alle nuove tecnologie, scegli una frase neutra:</a:t>
            </a:r>
          </a:p>
          <a:p>
            <a:pPr marL="179388" indent="-179388" algn="ctr">
              <a:spcBef>
                <a:spcPct val="20000"/>
              </a:spcBef>
              <a:defRPr/>
            </a:pPr>
            <a:r>
              <a:rPr lang="it-IT" sz="1600" dirty="0" smtClean="0">
                <a:solidFill>
                  <a:srgbClr val="4C4C4C"/>
                </a:solidFill>
                <a:latin typeface="Calibri" pitchFamily="34" charset="0"/>
              </a:rPr>
              <a:t>Si è disponibili a creare un account su un social network per fini lavorativi</a:t>
            </a:r>
          </a:p>
          <a:p>
            <a:pPr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3783275" y="1844824"/>
            <a:ext cx="18688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990033"/>
                </a:solidFill>
                <a:latin typeface="Calibri" pitchFamily="34" charset="0"/>
              </a:rPr>
              <a:t>DATI ANAGRAFICI</a:t>
            </a:r>
            <a:endParaRPr lang="it-IT" sz="1200" b="1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2409825" cy="24098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586042" y="1125538"/>
            <a:ext cx="20660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Nella pratica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5536" y="2996952"/>
            <a:ext cx="51845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sii completo, anche se non sempre esaustivo</a:t>
            </a:r>
          </a:p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rientrano nella formazione anche i corsi inerenti al tuo lavoro</a:t>
            </a:r>
          </a:p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attenzione alla correttezza di dati e date</a:t>
            </a:r>
          </a:p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Laureato in ritardo? È meglio che sia presente un elenco dettagliato di esperienze lavorative o extraprofessionali che giustifichino il ritardo in modo corretto. </a:t>
            </a:r>
          </a:p>
          <a:p>
            <a:pPr marL="269875" algn="just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Pigrizia? Bisogna trovare un modo per mascherarla!</a:t>
            </a: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3203848" y="1844824"/>
            <a:ext cx="28818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990033"/>
                </a:solidFill>
                <a:latin typeface="Calibri" pitchFamily="34" charset="0"/>
              </a:rPr>
              <a:t>ISTRUZIONE e FORMAZIONE</a:t>
            </a:r>
            <a:endParaRPr lang="it-IT" sz="1200" b="1" dirty="0">
              <a:latin typeface="Calibri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619672" y="2276872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Inserisci sempre i dati in ordine cronologico inverso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444208" y="3284984"/>
            <a:ext cx="2232248" cy="2031325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just"/>
            <a:r>
              <a:rPr lang="it-IT" dirty="0" smtClean="0"/>
              <a:t>Usa il </a:t>
            </a:r>
            <a:r>
              <a:rPr lang="it-IT" b="1" dirty="0" smtClean="0"/>
              <a:t>grassetto</a:t>
            </a:r>
            <a:r>
              <a:rPr lang="it-IT" dirty="0" smtClean="0"/>
              <a:t> e se il voto non è soddisfacente puoi/devi ometterlo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586042" y="1125538"/>
            <a:ext cx="20660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Nella pratica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5536" y="2996952"/>
            <a:ext cx="51845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Comprende attività fatte e in corso</a:t>
            </a:r>
          </a:p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Se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non</a:t>
            </a:r>
            <a:r>
              <a:rPr lang="it-IT" sz="2000" b="1" dirty="0" smtClean="0">
                <a:solidFill>
                  <a:srgbClr val="4C4C4C"/>
                </a:solidFill>
                <a:latin typeface="Calibri" pitchFamily="34" charset="0"/>
              </a:rPr>
              <a:t> 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hai esperienza, concentrati maggiormente sulla formazione e sulle capacità personali</a:t>
            </a:r>
          </a:p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Se </a:t>
            </a:r>
            <a:r>
              <a:rPr lang="it-IT" sz="2000" b="1" dirty="0" smtClean="0">
                <a:solidFill>
                  <a:srgbClr val="990033"/>
                </a:solidFill>
                <a:latin typeface="Calibri" pitchFamily="34" charset="0"/>
              </a:rPr>
              <a:t>hai</a:t>
            </a: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 esperienza:</a:t>
            </a:r>
          </a:p>
          <a:p>
            <a:pPr marL="80962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poca e non specifica: inserisci tutti i dati</a:t>
            </a:r>
          </a:p>
          <a:p>
            <a:pPr marL="80962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molta, anche specifica: inserisci solo i dati utili per il lavoro cui aspiri</a:t>
            </a:r>
          </a:p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t-IT" sz="2000" dirty="0" smtClean="0">
              <a:solidFill>
                <a:srgbClr val="4C4C4C"/>
              </a:solidFill>
              <a:latin typeface="Calibri" pitchFamily="34" charset="0"/>
            </a:endParaRPr>
          </a:p>
          <a:p>
            <a:pPr marL="269875" indent="-269875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t-IT" sz="2000" dirty="0">
              <a:solidFill>
                <a:srgbClr val="4C4C4C"/>
              </a:solidFill>
              <a:latin typeface="Calibri" pitchFamily="34" charset="0"/>
            </a:endParaRP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3203848" y="1844824"/>
            <a:ext cx="2877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990033"/>
                </a:solidFill>
                <a:latin typeface="Calibri" pitchFamily="34" charset="0"/>
              </a:rPr>
              <a:t>ESPERIENZE PROFESSIONALI</a:t>
            </a:r>
            <a:endParaRPr lang="it-IT" sz="1200" b="1" dirty="0">
              <a:latin typeface="Calibri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619672" y="2276872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it-IT" sz="2000" dirty="0" smtClean="0">
                <a:solidFill>
                  <a:srgbClr val="4C4C4C"/>
                </a:solidFill>
                <a:latin typeface="Calibri" pitchFamily="34" charset="0"/>
              </a:rPr>
              <a:t>Inserisci sempre i dati in ordine cronologico inverso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444208" y="3284984"/>
            <a:ext cx="2232248" cy="2308324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just"/>
            <a:r>
              <a:rPr lang="it-IT" dirty="0" smtClean="0"/>
              <a:t>Usa il </a:t>
            </a:r>
            <a:r>
              <a:rPr lang="it-IT" b="1" dirty="0" smtClean="0"/>
              <a:t>grassetto</a:t>
            </a:r>
            <a:r>
              <a:rPr lang="it-IT" dirty="0" smtClean="0"/>
              <a:t> e ricordati che anche gli </a:t>
            </a:r>
            <a:r>
              <a:rPr lang="it-IT" b="1" dirty="0" smtClean="0"/>
              <a:t>stage</a:t>
            </a:r>
            <a:r>
              <a:rPr lang="it-IT" dirty="0" smtClean="0"/>
              <a:t> fanno parte delle esperienze professionali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990033">
              <a:alpha val="89018"/>
            </a:srgbClr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691680" cy="1500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050" y="260350"/>
            <a:ext cx="190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EFEFEF"/>
                </a:solidFill>
              </a:rPr>
              <a:t>Il curriculum vitae</a:t>
            </a:r>
            <a:endParaRPr lang="it-IT" b="1" dirty="0">
              <a:solidFill>
                <a:srgbClr val="EFEFE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913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FFEC9B"/>
                </a:solidFill>
                <a:latin typeface="Arial Narrow" pitchFamily="34" charset="0"/>
              </a:rPr>
              <a:t>  </a:t>
            </a:r>
            <a:r>
              <a:rPr lang="it-IT" sz="2400" dirty="0" smtClean="0">
                <a:solidFill>
                  <a:srgbClr val="FFEC9B"/>
                </a:solidFill>
                <a:latin typeface="Arial Narrow" pitchFamily="34" charset="0"/>
              </a:rPr>
              <a:t>Scrittura</a:t>
            </a:r>
            <a:endParaRPr lang="it-IT" sz="2400" dirty="0">
              <a:solidFill>
                <a:srgbClr val="FFEC9B"/>
              </a:solidFill>
              <a:latin typeface="Arial Narrow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586042" y="1125538"/>
            <a:ext cx="20660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990033"/>
                </a:solidFill>
                <a:latin typeface="Calibri" pitchFamily="34" charset="0"/>
              </a:rPr>
              <a:t>Nella pratica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3605791" y="1844824"/>
            <a:ext cx="2118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990033"/>
                </a:solidFill>
                <a:latin typeface="Calibri" pitchFamily="34" charset="0"/>
              </a:rPr>
              <a:t>COMPETENZE VARIE</a:t>
            </a:r>
            <a:endParaRPr lang="it-IT" sz="1200" b="1" dirty="0">
              <a:latin typeface="Calibri" pitchFamily="34" charset="0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467544" y="2348880"/>
          <a:ext cx="8136903" cy="440897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12301"/>
                <a:gridCol w="2712301"/>
                <a:gridCol w="2712301"/>
              </a:tblGrid>
              <a:tr h="47705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LINGUISTICHE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INFORMATICHE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PERSONALI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9371">
                <a:tc>
                  <a:txBody>
                    <a:bodyPr/>
                    <a:lstStyle/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 crea una tabella sulla base di quella europea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dirty="0" smtClean="0">
                          <a:solidFill>
                            <a:srgbClr val="4C4C4C"/>
                          </a:solidFill>
                        </a:rPr>
                        <a:t>se</a:t>
                      </a: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 hai un cognome straniero, ma sei di madrelingua italiana, specificalo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ordina le lingue in base al grado di conoscenza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inserisci eventuali certificazioni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 puoi inserire eventuali periodi all’estero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endParaRPr lang="it-IT" dirty="0">
                        <a:solidFill>
                          <a:srgbClr val="4C4C4C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 crea una tabella sulla base di quella europea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dirty="0" smtClean="0">
                          <a:solidFill>
                            <a:srgbClr val="4C4C4C"/>
                          </a:solidFill>
                        </a:rPr>
                        <a:t>oltre alle informazioni della tabella, inserisci</a:t>
                      </a: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 la conoscenza di:</a:t>
                      </a:r>
                    </a:p>
                    <a:p>
                      <a:pPr marL="449263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pacchetto Office</a:t>
                      </a:r>
                    </a:p>
                    <a:p>
                      <a:pPr marL="449263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sistemi </a:t>
                      </a: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o programmi particolati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inserisci eventuali certificazioni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se è richiesto un certo programma, sottolinea la tua preparazione al riguardo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 smtClean="0">
                          <a:solidFill>
                            <a:srgbClr val="4C4C4C"/>
                          </a:solidFill>
                        </a:rPr>
                        <a:t>Inserisci una serie</a:t>
                      </a: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 di valutazioni sulla tua persona:</a:t>
                      </a:r>
                    </a:p>
                    <a:p>
                      <a:pPr marL="360363" indent="-180975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sai lavorare in gruppo</a:t>
                      </a:r>
                    </a:p>
                    <a:p>
                      <a:pPr marL="360363" indent="-180975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hai spirito d’iniziativa</a:t>
                      </a:r>
                    </a:p>
                    <a:p>
                      <a:pPr marL="360363" indent="-180975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sei flessibile</a:t>
                      </a:r>
                    </a:p>
                    <a:p>
                      <a:pPr marL="360363" indent="-180975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sei capace di apprendere velocemente</a:t>
                      </a:r>
                    </a:p>
                    <a:p>
                      <a:pPr marL="360363" indent="-180975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sei creativo</a:t>
                      </a:r>
                    </a:p>
                    <a:p>
                      <a:pPr marL="360363" indent="-180975" algn="just">
                        <a:buFont typeface="Arial" pitchFamily="34" charset="0"/>
                        <a:buChar char="•"/>
                      </a:pPr>
                      <a:r>
                        <a:rPr lang="it-IT" baseline="0" dirty="0" smtClean="0">
                          <a:solidFill>
                            <a:srgbClr val="4C4C4C"/>
                          </a:solidFill>
                        </a:rPr>
                        <a:t>sai risolvere problemi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961</Words>
  <Application>Microsoft Office PowerPoint</Application>
  <PresentationFormat>Presentazione su schermo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Istituto Ivo de Carneri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16</cp:revision>
  <dcterms:created xsi:type="dcterms:W3CDTF">2017-11-28T13:42:40Z</dcterms:created>
  <dcterms:modified xsi:type="dcterms:W3CDTF">2017-12-13T20:45:26Z</dcterms:modified>
</cp:coreProperties>
</file>